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7" r:id="rId1"/>
  </p:sldMasterIdLst>
  <p:sldIdLst>
    <p:sldId id="256" r:id="rId2"/>
    <p:sldId id="272" r:id="rId3"/>
    <p:sldId id="257" r:id="rId4"/>
    <p:sldId id="270" r:id="rId5"/>
    <p:sldId id="258" r:id="rId6"/>
    <p:sldId id="269" r:id="rId7"/>
    <p:sldId id="273" r:id="rId8"/>
    <p:sldId id="274" r:id="rId9"/>
    <p:sldId id="278" r:id="rId10"/>
    <p:sldId id="267" r:id="rId11"/>
    <p:sldId id="268" r:id="rId12"/>
    <p:sldId id="259" r:id="rId13"/>
    <p:sldId id="260" r:id="rId14"/>
    <p:sldId id="271" r:id="rId15"/>
    <p:sldId id="276" r:id="rId16"/>
    <p:sldId id="277" r:id="rId17"/>
    <p:sldId id="264" r:id="rId18"/>
    <p:sldId id="265"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4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19732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27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50946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smtClean="0"/>
              <a:pPr/>
              <a:t>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23966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7505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38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4102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9120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1700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222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3040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716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1630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smtClean="0"/>
              <a:pPr/>
              <a:t>2/3/2018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6339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smtClean="0"/>
              <a:pPr/>
              <a:t>2/3/2018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34788109"/>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ewtutorials.com/photoshop-7-shortcuts.htm" TargetMode="External"/><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lynda.com/Photoshop-tutorials/279-0.html"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www.adobe.com/uk/creativecloud/buy/students.html"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facebook.com/groups/mmucomputingsociety" TargetMode="External"/><Relationship Id="rId2" Type="http://schemas.openxmlformats.org/officeDocument/2006/relationships/hyperlink" Target="mailto:sean.omahoney@stu.mmu.ac.uk" TargetMode="External"/><Relationship Id="rId1" Type="http://schemas.openxmlformats.org/officeDocument/2006/relationships/slideLayout" Target="../slideLayouts/slideLayout2.xml"/><Relationship Id="rId5" Type="http://schemas.openxmlformats.org/officeDocument/2006/relationships/hyperlink" Target="https://www.theunionmmu.org/organisation/templates/society/MMUComputingSociety/" TargetMode="External"/><Relationship Id="rId4" Type="http://schemas.openxmlformats.org/officeDocument/2006/relationships/hyperlink" Target="twitter.com/MMUComputingSocie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Photoshop: </a:t>
            </a:r>
            <a:br>
              <a:rPr lang="en-GB" dirty="0"/>
            </a:br>
            <a:r>
              <a:rPr lang="en-GB" dirty="0"/>
              <a:t>Intro to Advanced skills</a:t>
            </a:r>
          </a:p>
        </p:txBody>
      </p:sp>
      <p:sp>
        <p:nvSpPr>
          <p:cNvPr id="3" name="Subtitle 2"/>
          <p:cNvSpPr>
            <a:spLocks noGrp="1"/>
          </p:cNvSpPr>
          <p:nvPr>
            <p:ph type="subTitle" idx="1"/>
          </p:nvPr>
        </p:nvSpPr>
        <p:spPr>
          <a:xfrm>
            <a:off x="810001" y="5280846"/>
            <a:ext cx="10572000" cy="1362549"/>
          </a:xfrm>
        </p:spPr>
        <p:txBody>
          <a:bodyPr>
            <a:normAutofit/>
          </a:bodyPr>
          <a:lstStyle/>
          <a:p>
            <a:r>
              <a:rPr lang="en-GB" dirty="0"/>
              <a:t>by Sean O'Mahoney</a:t>
            </a:r>
          </a:p>
        </p:txBody>
      </p:sp>
    </p:spTree>
    <p:extLst>
      <p:ext uri="{BB962C8B-B14F-4D97-AF65-F5344CB8AC3E}">
        <p14:creationId xmlns:p14="http://schemas.microsoft.com/office/powerpoint/2010/main" val="2840933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sp>
        <p:nvSpPr>
          <p:cNvPr id="6"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3" name="Picture 2"/>
          <p:cNvPicPr>
            <a:picLocks noChangeAspect="1"/>
          </p:cNvPicPr>
          <p:nvPr/>
        </p:nvPicPr>
        <p:blipFill rotWithShape="1">
          <a:blip r:embed="rId2"/>
          <a:srcRect r="-2" b="4030"/>
          <a:stretch/>
        </p:blipFill>
        <p:spPr>
          <a:xfrm>
            <a:off x="7541342" y="10"/>
            <a:ext cx="4650658" cy="6857990"/>
          </a:xfrm>
          <a:prstGeom prst="rect">
            <a:avLst/>
          </a:prstGeom>
        </p:spPr>
      </p:pic>
      <p:sp>
        <p:nvSpPr>
          <p:cNvPr id="2" name="Title 1"/>
          <p:cNvSpPr>
            <a:spLocks noGrp="1"/>
          </p:cNvSpPr>
          <p:nvPr>
            <p:ph type="title"/>
          </p:nvPr>
        </p:nvSpPr>
        <p:spPr>
          <a:xfrm>
            <a:off x="810001" y="639097"/>
            <a:ext cx="6446205" cy="3781101"/>
          </a:xfrm>
        </p:spPr>
        <p:txBody>
          <a:bodyPr vert="horz" lIns="91440" tIns="45720" rIns="91440" bIns="45720" rtlCol="0" anchor="b">
            <a:normAutofit/>
          </a:bodyPr>
          <a:lstStyle/>
          <a:p>
            <a:r>
              <a:rPr lang="en-US" sz="5400"/>
              <a:t>Tools</a:t>
            </a:r>
          </a:p>
        </p:txBody>
      </p:sp>
      <p:sp>
        <p:nvSpPr>
          <p:cNvPr id="7" name="Content Placeholder 2"/>
          <p:cNvSpPr txBox="1">
            <a:spLocks/>
          </p:cNvSpPr>
          <p:nvPr/>
        </p:nvSpPr>
        <p:spPr>
          <a:xfrm>
            <a:off x="298581" y="5256583"/>
            <a:ext cx="6957626" cy="1769368"/>
          </a:xfrm>
          <a:prstGeom prst="rect">
            <a:avLst/>
          </a:prstGeom>
        </p:spPr>
        <p:txBody>
          <a:bodyPr anchor="t"/>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None/>
            </a:pPr>
            <a:r>
              <a:rPr lang="en-GB" dirty="0"/>
              <a:t>Go over and revise this chart if you wish, although you will learn easier with using Photoshop, which we will be doing next and revisiting these shortcuts in the practical’s following…</a:t>
            </a:r>
          </a:p>
          <a:p>
            <a:pPr marL="0" indent="0">
              <a:buNone/>
            </a:pPr>
            <a:endParaRPr lang="en-GB" sz="1400" dirty="0"/>
          </a:p>
          <a:p>
            <a:pPr marL="0" indent="0">
              <a:buNone/>
            </a:pPr>
            <a:r>
              <a:rPr lang="en-GB" sz="1400" dirty="0"/>
              <a:t>Chart by </a:t>
            </a:r>
            <a:r>
              <a:rPr lang="en-GB" sz="1400" dirty="0" err="1"/>
              <a:t>NewTutorials</a:t>
            </a:r>
            <a:r>
              <a:rPr lang="en-GB" sz="1400" dirty="0"/>
              <a:t> from </a:t>
            </a:r>
            <a:r>
              <a:rPr lang="en-GB" sz="1400" dirty="0">
                <a:hlinkClick r:id="rId3"/>
              </a:rPr>
              <a:t>this</a:t>
            </a:r>
            <a:r>
              <a:rPr lang="en-GB" sz="1400" dirty="0"/>
              <a:t> article</a:t>
            </a:r>
          </a:p>
        </p:txBody>
      </p:sp>
    </p:spTree>
    <p:extLst>
      <p:ext uri="{BB962C8B-B14F-4D97-AF65-F5344CB8AC3E}">
        <p14:creationId xmlns:p14="http://schemas.microsoft.com/office/powerpoint/2010/main" val="413552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Small Practical's</a:t>
            </a:r>
          </a:p>
        </p:txBody>
      </p:sp>
    </p:spTree>
    <p:extLst>
      <p:ext uri="{BB962C8B-B14F-4D97-AF65-F5344CB8AC3E}">
        <p14:creationId xmlns:p14="http://schemas.microsoft.com/office/powerpoint/2010/main" val="214347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Resizing</a:t>
            </a:r>
          </a:p>
        </p:txBody>
      </p:sp>
      <p:sp>
        <p:nvSpPr>
          <p:cNvPr id="3" name="Content Placeholder 2"/>
          <p:cNvSpPr>
            <a:spLocks noGrp="1"/>
          </p:cNvSpPr>
          <p:nvPr>
            <p:ph idx="1"/>
          </p:nvPr>
        </p:nvSpPr>
        <p:spPr/>
        <p:txBody>
          <a:bodyPr anchor="t"/>
          <a:lstStyle/>
          <a:p>
            <a:pPr marL="0" indent="0">
              <a:buNone/>
            </a:pPr>
            <a:r>
              <a:rPr lang="en-GB" dirty="0"/>
              <a:t>This shortcut is very useful for changing the canvas size (dimensions in pixels), which can be used in Website Development, to decreases the file size of images (where needed), to optimise the sites load time.</a:t>
            </a:r>
          </a:p>
          <a:p>
            <a:pPr>
              <a:buFont typeface="Arial" panose="020B0604020202020204" pitchFamily="34" charset="0"/>
              <a:buChar char="•"/>
            </a:pPr>
            <a:r>
              <a:rPr lang="en-GB" dirty="0"/>
              <a:t>Image Size: Image &gt; Image Size… (</a:t>
            </a:r>
            <a:r>
              <a:rPr lang="en-GB" dirty="0" err="1"/>
              <a:t>Alt+Ctrl+I</a:t>
            </a:r>
            <a:r>
              <a:rPr lang="en-GB" dirty="0"/>
              <a:t>)</a:t>
            </a:r>
          </a:p>
          <a:p>
            <a:endParaRPr lang="en-GB" dirty="0"/>
          </a:p>
        </p:txBody>
      </p:sp>
      <p:pic>
        <p:nvPicPr>
          <p:cNvPr id="5" name="Picture 4"/>
          <p:cNvPicPr>
            <a:picLocks noChangeAspect="1"/>
          </p:cNvPicPr>
          <p:nvPr/>
        </p:nvPicPr>
        <p:blipFill>
          <a:blip r:embed="rId2"/>
          <a:stretch>
            <a:fillRect/>
          </a:stretch>
        </p:blipFill>
        <p:spPr>
          <a:xfrm>
            <a:off x="6232266" y="3437725"/>
            <a:ext cx="3517741" cy="3517741"/>
          </a:xfrm>
          <a:prstGeom prst="rect">
            <a:avLst/>
          </a:prstGeom>
        </p:spPr>
      </p:pic>
      <p:pic>
        <p:nvPicPr>
          <p:cNvPr id="6" name="Picture 5"/>
          <p:cNvPicPr>
            <a:picLocks noChangeAspect="1"/>
          </p:cNvPicPr>
          <p:nvPr/>
        </p:nvPicPr>
        <p:blipFill>
          <a:blip r:embed="rId3"/>
          <a:stretch>
            <a:fillRect/>
          </a:stretch>
        </p:blipFill>
        <p:spPr>
          <a:xfrm>
            <a:off x="2244546" y="3202736"/>
            <a:ext cx="3987720" cy="3987720"/>
          </a:xfrm>
          <a:prstGeom prst="rect">
            <a:avLst/>
          </a:prstGeom>
        </p:spPr>
      </p:pic>
    </p:spTree>
    <p:extLst>
      <p:ext uri="{BB962C8B-B14F-4D97-AF65-F5344CB8AC3E}">
        <p14:creationId xmlns:p14="http://schemas.microsoft.com/office/powerpoint/2010/main" val="494591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447188"/>
            <a:ext cx="10848600" cy="970450"/>
          </a:xfrm>
        </p:spPr>
        <p:txBody>
          <a:bodyPr/>
          <a:lstStyle/>
          <a:p>
            <a:r>
              <a:rPr lang="en-GB" dirty="0"/>
              <a:t>Centred Circle (1 of 3+ Methods) </a:t>
            </a:r>
          </a:p>
        </p:txBody>
      </p:sp>
      <p:sp>
        <p:nvSpPr>
          <p:cNvPr id="3" name="Content Placeholder 2"/>
          <p:cNvSpPr>
            <a:spLocks noGrp="1"/>
          </p:cNvSpPr>
          <p:nvPr>
            <p:ph idx="1"/>
          </p:nvPr>
        </p:nvSpPr>
        <p:spPr>
          <a:xfrm>
            <a:off x="818712" y="2222287"/>
            <a:ext cx="5810688" cy="4397588"/>
          </a:xfrm>
        </p:spPr>
        <p:txBody>
          <a:bodyPr anchor="t">
            <a:normAutofit/>
          </a:bodyPr>
          <a:lstStyle/>
          <a:p>
            <a:pPr>
              <a:buFont typeface="Arial" panose="020B0604020202020204" pitchFamily="34" charset="0"/>
              <a:buChar char="•"/>
            </a:pPr>
            <a:r>
              <a:rPr lang="en-GB" dirty="0"/>
              <a:t>Show rulers: View &gt; Rulers (</a:t>
            </a:r>
            <a:r>
              <a:rPr lang="en-GB" dirty="0" err="1"/>
              <a:t>Ctrl+R</a:t>
            </a:r>
            <a:r>
              <a:rPr lang="en-GB" dirty="0"/>
              <a:t>)</a:t>
            </a:r>
          </a:p>
          <a:p>
            <a:pPr>
              <a:buFont typeface="Arial" panose="020B0604020202020204" pitchFamily="34" charset="0"/>
              <a:buChar char="•"/>
            </a:pPr>
            <a:r>
              <a:rPr lang="en-GB" dirty="0"/>
              <a:t>Show guides: View &gt; Show &gt; Guides (Ctrl+;)</a:t>
            </a:r>
          </a:p>
          <a:p>
            <a:pPr>
              <a:buFont typeface="Arial" panose="020B0604020202020204" pitchFamily="34" charset="0"/>
              <a:buChar char="•"/>
            </a:pPr>
            <a:r>
              <a:rPr lang="en-GB" dirty="0"/>
              <a:t>Pallet (shortcut “D” for default Black foreground and White background)</a:t>
            </a:r>
          </a:p>
          <a:p>
            <a:pPr>
              <a:buFont typeface="Arial" panose="020B0604020202020204" pitchFamily="34" charset="0"/>
              <a:buChar char="•"/>
            </a:pPr>
            <a:r>
              <a:rPr lang="en-GB" dirty="0"/>
              <a:t>Ellipse: on the toolbar (U), Shift + Tool Shortcut, to cycle through different versions</a:t>
            </a:r>
          </a:p>
          <a:p>
            <a:pPr>
              <a:buFont typeface="Arial" panose="020B0604020202020204" pitchFamily="34" charset="0"/>
              <a:buChar char="•"/>
            </a:pPr>
            <a:r>
              <a:rPr lang="en-GB" dirty="0"/>
              <a:t>Marque tool: “M”</a:t>
            </a:r>
          </a:p>
          <a:p>
            <a:pPr>
              <a:buFont typeface="Arial" panose="020B0604020202020204" pitchFamily="34" charset="0"/>
              <a:buChar char="•"/>
            </a:pPr>
            <a:r>
              <a:rPr lang="en-GB" dirty="0"/>
              <a:t>Hold “Alt” to centre</a:t>
            </a:r>
          </a:p>
          <a:p>
            <a:pPr>
              <a:buFont typeface="Arial" panose="020B0604020202020204" pitchFamily="34" charset="0"/>
              <a:buChar char="•"/>
            </a:pPr>
            <a:r>
              <a:rPr lang="en-GB" dirty="0"/>
              <a:t>Hold “Shift” to keep portions</a:t>
            </a:r>
          </a:p>
          <a:p>
            <a:pPr>
              <a:buFont typeface="Arial" panose="020B0604020202020204" pitchFamily="34" charset="0"/>
              <a:buChar char="•"/>
            </a:pPr>
            <a:endParaRPr lang="en-GB" dirty="0"/>
          </a:p>
        </p:txBody>
      </p:sp>
      <p:sp>
        <p:nvSpPr>
          <p:cNvPr id="4" name="Rectangle 3"/>
          <p:cNvSpPr>
            <a:spLocks noChangeAspect="1"/>
          </p:cNvSpPr>
          <p:nvPr/>
        </p:nvSpPr>
        <p:spPr>
          <a:xfrm>
            <a:off x="7543799" y="2222287"/>
            <a:ext cx="4291425" cy="4291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8334375" y="3019425"/>
            <a:ext cx="2707686" cy="2701124"/>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p:cNvPicPr>
            <a:picLocks noChangeAspect="1"/>
          </p:cNvPicPr>
          <p:nvPr/>
        </p:nvPicPr>
        <p:blipFill>
          <a:blip r:embed="rId2"/>
          <a:stretch>
            <a:fillRect/>
          </a:stretch>
        </p:blipFill>
        <p:spPr>
          <a:xfrm>
            <a:off x="5187820" y="4281556"/>
            <a:ext cx="2232156" cy="2232156"/>
          </a:xfrm>
          <a:prstGeom prst="rect">
            <a:avLst/>
          </a:prstGeom>
        </p:spPr>
      </p:pic>
    </p:spTree>
    <p:extLst>
      <p:ext uri="{BB962C8B-B14F-4D97-AF65-F5344CB8AC3E}">
        <p14:creationId xmlns:p14="http://schemas.microsoft.com/office/powerpoint/2010/main" val="5820470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E8C13-2C56-4CF0-8E03-7FC9AF38F324}"/>
              </a:ext>
            </a:extLst>
          </p:cNvPr>
          <p:cNvSpPr>
            <a:spLocks noGrp="1"/>
          </p:cNvSpPr>
          <p:nvPr>
            <p:ph type="title"/>
          </p:nvPr>
        </p:nvSpPr>
        <p:spPr/>
        <p:txBody>
          <a:bodyPr/>
          <a:lstStyle/>
          <a:p>
            <a:r>
              <a:rPr lang="en-GB" dirty="0"/>
              <a:t>Practical's (Pt. 2)</a:t>
            </a:r>
          </a:p>
        </p:txBody>
      </p:sp>
      <p:sp>
        <p:nvSpPr>
          <p:cNvPr id="3" name="Text Placeholder 2">
            <a:extLst>
              <a:ext uri="{FF2B5EF4-FFF2-40B4-BE49-F238E27FC236}">
                <a16:creationId xmlns:a16="http://schemas.microsoft.com/office/drawing/2014/main" id="{E7A0127A-1581-427E-9AC0-0C288281859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678594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E446B7E6-8568-417F-959E-DB3D1E70F6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1026" name="Picture 2" descr="Final product image">
            <a:extLst>
              <a:ext uri="{FF2B5EF4-FFF2-40B4-BE49-F238E27FC236}">
                <a16:creationId xmlns:a16="http://schemas.microsoft.com/office/drawing/2014/main" id="{273457A6-E786-441F-AA16-5E7E0585AD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4517"/>
          <a:stretch/>
        </p:blipFill>
        <p:spPr bwMode="auto">
          <a:xfrm>
            <a:off x="7541342" y="10"/>
            <a:ext cx="4650658"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0C5609-7EC5-42A2-9AB7-5B0B4AD47DD0}"/>
              </a:ext>
            </a:extLst>
          </p:cNvPr>
          <p:cNvSpPr>
            <a:spLocks noGrp="1"/>
          </p:cNvSpPr>
          <p:nvPr>
            <p:ph type="title"/>
          </p:nvPr>
        </p:nvSpPr>
        <p:spPr>
          <a:xfrm>
            <a:off x="810001" y="639097"/>
            <a:ext cx="6446205" cy="3781101"/>
          </a:xfrm>
        </p:spPr>
        <p:txBody>
          <a:bodyPr vert="horz" lIns="91440" tIns="45720" rIns="91440" bIns="45720" rtlCol="0" anchor="b">
            <a:normAutofit/>
          </a:bodyPr>
          <a:lstStyle/>
          <a:p>
            <a:r>
              <a:rPr lang="en-US" sz="5400" dirty="0"/>
              <a:t>60’s Psychedelic Style Concert Poster</a:t>
            </a:r>
          </a:p>
        </p:txBody>
      </p:sp>
      <p:sp>
        <p:nvSpPr>
          <p:cNvPr id="3" name="Rectangle 2">
            <a:extLst>
              <a:ext uri="{FF2B5EF4-FFF2-40B4-BE49-F238E27FC236}">
                <a16:creationId xmlns:a16="http://schemas.microsoft.com/office/drawing/2014/main" id="{C1299EA6-722F-4FEE-A316-7A91E21DD89B}"/>
              </a:ext>
            </a:extLst>
          </p:cNvPr>
          <p:cNvSpPr/>
          <p:nvPr/>
        </p:nvSpPr>
        <p:spPr>
          <a:xfrm>
            <a:off x="722671" y="5382993"/>
            <a:ext cx="6096000" cy="646331"/>
          </a:xfrm>
          <a:prstGeom prst="rect">
            <a:avLst/>
          </a:prstGeom>
        </p:spPr>
        <p:txBody>
          <a:bodyPr>
            <a:spAutoFit/>
          </a:bodyPr>
          <a:lstStyle/>
          <a:p>
            <a:r>
              <a:rPr lang="en-GB" dirty="0"/>
              <a:t>https://design.tutsplus.com/tutorials/create-a-60s-psychedelic-style-concert-poster--psd-183</a:t>
            </a:r>
          </a:p>
        </p:txBody>
      </p:sp>
    </p:spTree>
    <p:extLst>
      <p:ext uri="{BB962C8B-B14F-4D97-AF65-F5344CB8AC3E}">
        <p14:creationId xmlns:p14="http://schemas.microsoft.com/office/powerpoint/2010/main" val="2674771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Freeform 6">
            <a:extLst>
              <a:ext uri="{FF2B5EF4-FFF2-40B4-BE49-F238E27FC236}">
                <a16:creationId xmlns:a16="http://schemas.microsoft.com/office/drawing/2014/main" id="{E446B7E6-8568-417F-959E-DB3D1E70F64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D0C5609-7EC5-42A2-9AB7-5B0B4AD47DD0}"/>
              </a:ext>
            </a:extLst>
          </p:cNvPr>
          <p:cNvSpPr>
            <a:spLocks noGrp="1"/>
          </p:cNvSpPr>
          <p:nvPr>
            <p:ph type="title"/>
          </p:nvPr>
        </p:nvSpPr>
        <p:spPr>
          <a:xfrm>
            <a:off x="810001" y="639097"/>
            <a:ext cx="6446205" cy="3781101"/>
          </a:xfrm>
        </p:spPr>
        <p:txBody>
          <a:bodyPr vert="horz" lIns="91440" tIns="45720" rIns="91440" bIns="45720" rtlCol="0" anchor="b">
            <a:normAutofit/>
          </a:bodyPr>
          <a:lstStyle/>
          <a:p>
            <a:r>
              <a:rPr lang="en-US" sz="5400" dirty="0"/>
              <a:t>Simple Illustrations</a:t>
            </a:r>
          </a:p>
        </p:txBody>
      </p:sp>
      <p:sp>
        <p:nvSpPr>
          <p:cNvPr id="3" name="Rectangle 2">
            <a:extLst>
              <a:ext uri="{FF2B5EF4-FFF2-40B4-BE49-F238E27FC236}">
                <a16:creationId xmlns:a16="http://schemas.microsoft.com/office/drawing/2014/main" id="{C1299EA6-722F-4FEE-A316-7A91E21DD89B}"/>
              </a:ext>
            </a:extLst>
          </p:cNvPr>
          <p:cNvSpPr/>
          <p:nvPr/>
        </p:nvSpPr>
        <p:spPr>
          <a:xfrm>
            <a:off x="722671" y="5382993"/>
            <a:ext cx="6096000" cy="646331"/>
          </a:xfrm>
          <a:prstGeom prst="rect">
            <a:avLst/>
          </a:prstGeom>
        </p:spPr>
        <p:txBody>
          <a:bodyPr>
            <a:spAutoFit/>
          </a:bodyPr>
          <a:lstStyle/>
          <a:p>
            <a:r>
              <a:rPr lang="en-GB" dirty="0"/>
              <a:t>https://www.facebook.com/pg/Sean12697/photos/?tab=album&amp;album_id=1671853236399377</a:t>
            </a:r>
          </a:p>
        </p:txBody>
      </p:sp>
      <p:pic>
        <p:nvPicPr>
          <p:cNvPr id="9" name="Picture 8">
            <a:extLst>
              <a:ext uri="{FF2B5EF4-FFF2-40B4-BE49-F238E27FC236}">
                <a16:creationId xmlns:a16="http://schemas.microsoft.com/office/drawing/2014/main" id="{5570C825-CCE5-4DE5-A32A-63AEFA8782F7}"/>
              </a:ext>
            </a:extLst>
          </p:cNvPr>
          <p:cNvPicPr>
            <a:picLocks noChangeAspect="1"/>
          </p:cNvPicPr>
          <p:nvPr/>
        </p:nvPicPr>
        <p:blipFill rotWithShape="1">
          <a:blip r:embed="rId2"/>
          <a:srcRect l="12464" r="16130"/>
          <a:stretch/>
        </p:blipFill>
        <p:spPr>
          <a:xfrm>
            <a:off x="7294969" y="-3175"/>
            <a:ext cx="4897031" cy="6858000"/>
          </a:xfrm>
          <a:prstGeom prst="rect">
            <a:avLst/>
          </a:prstGeom>
        </p:spPr>
      </p:pic>
    </p:spTree>
    <p:extLst>
      <p:ext uri="{BB962C8B-B14F-4D97-AF65-F5344CB8AC3E}">
        <p14:creationId xmlns:p14="http://schemas.microsoft.com/office/powerpoint/2010/main" val="3142681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Round up</a:t>
            </a:r>
          </a:p>
        </p:txBody>
      </p:sp>
      <p:sp>
        <p:nvSpPr>
          <p:cNvPr id="3" name="Content Placeholder 2"/>
          <p:cNvSpPr>
            <a:spLocks noGrp="1"/>
          </p:cNvSpPr>
          <p:nvPr>
            <p:ph sz="half" idx="1"/>
          </p:nvPr>
        </p:nvSpPr>
        <p:spPr>
          <a:xfrm>
            <a:off x="818713" y="2222287"/>
            <a:ext cx="3715187" cy="4549988"/>
          </a:xfrm>
        </p:spPr>
        <p:txBody>
          <a:bodyPr anchor="t">
            <a:normAutofit/>
          </a:bodyPr>
          <a:lstStyle/>
          <a:p>
            <a:pPr marL="0" indent="0">
              <a:buNone/>
            </a:pPr>
            <a:r>
              <a:rPr lang="en-GB" dirty="0"/>
              <a:t>Today we have gone over a few of the shortcuts for Photoshop (including their locations in Photoshop UI/Navigation Bar), as well as have used them in practical situations, which you might be finding yourself using the tools for also.</a:t>
            </a:r>
          </a:p>
          <a:p>
            <a:pPr marL="0" indent="0">
              <a:buNone/>
            </a:pPr>
            <a:endParaRPr lang="en-GB" dirty="0"/>
          </a:p>
          <a:p>
            <a:pPr marL="0" indent="0">
              <a:buNone/>
            </a:pPr>
            <a:r>
              <a:rPr lang="en-GB" dirty="0"/>
              <a:t>I will leave relevant links to the right, which you can either take a picture of whiles it‘s being presented, or you could download this presentation, which I will share to the group and event.</a:t>
            </a:r>
          </a:p>
          <a:p>
            <a:pPr marL="0" indent="0">
              <a:buNone/>
            </a:pPr>
            <a:endParaRPr lang="en-GB" dirty="0"/>
          </a:p>
        </p:txBody>
      </p:sp>
      <p:sp>
        <p:nvSpPr>
          <p:cNvPr id="4" name="Content Placeholder 3"/>
          <p:cNvSpPr>
            <a:spLocks noGrp="1"/>
          </p:cNvSpPr>
          <p:nvPr>
            <p:ph sz="half" idx="2"/>
          </p:nvPr>
        </p:nvSpPr>
        <p:spPr>
          <a:xfrm>
            <a:off x="4701514" y="4515736"/>
            <a:ext cx="3794785" cy="904875"/>
          </a:xfrm>
        </p:spPr>
        <p:txBody>
          <a:bodyPr anchor="t">
            <a:normAutofit/>
          </a:bodyPr>
          <a:lstStyle/>
          <a:p>
            <a:pPr marL="0" indent="0">
              <a:buNone/>
            </a:pPr>
            <a:r>
              <a:rPr lang="en-GB" dirty="0">
                <a:hlinkClick r:id="rId2"/>
              </a:rPr>
              <a:t>https://www.lynda.com/Photoshop-tutorials/279-0.html</a:t>
            </a:r>
            <a:endParaRPr lang="en-GB" dirty="0"/>
          </a:p>
        </p:txBody>
      </p:sp>
      <p:pic>
        <p:nvPicPr>
          <p:cNvPr id="5" name="Picture 4">
            <a:hlinkClick r:id="rId2"/>
          </p:cNvPr>
          <p:cNvPicPr>
            <a:picLocks noChangeAspect="1"/>
          </p:cNvPicPr>
          <p:nvPr/>
        </p:nvPicPr>
        <p:blipFill>
          <a:blip r:embed="rId3"/>
          <a:stretch>
            <a:fillRect/>
          </a:stretch>
        </p:blipFill>
        <p:spPr>
          <a:xfrm>
            <a:off x="4701515" y="2222287"/>
            <a:ext cx="3794785" cy="2233924"/>
          </a:xfrm>
          <a:prstGeom prst="rect">
            <a:avLst/>
          </a:prstGeom>
        </p:spPr>
      </p:pic>
      <p:pic>
        <p:nvPicPr>
          <p:cNvPr id="6" name="Picture 5">
            <a:hlinkClick r:id="rId4"/>
          </p:cNvPr>
          <p:cNvPicPr>
            <a:picLocks noChangeAspect="1"/>
          </p:cNvPicPr>
          <p:nvPr/>
        </p:nvPicPr>
        <p:blipFill rotWithShape="1">
          <a:blip r:embed="rId5"/>
          <a:srcRect l="4703" r="5377"/>
          <a:stretch/>
        </p:blipFill>
        <p:spPr>
          <a:xfrm>
            <a:off x="8663915" y="2222287"/>
            <a:ext cx="3204235" cy="2233924"/>
          </a:xfrm>
          <a:prstGeom prst="rect">
            <a:avLst/>
          </a:prstGeom>
        </p:spPr>
      </p:pic>
      <p:sp>
        <p:nvSpPr>
          <p:cNvPr id="7" name="Rectangle 6"/>
          <p:cNvSpPr/>
          <p:nvPr/>
        </p:nvSpPr>
        <p:spPr>
          <a:xfrm>
            <a:off x="8663913" y="4517217"/>
            <a:ext cx="3204237" cy="923330"/>
          </a:xfrm>
          <a:prstGeom prst="rect">
            <a:avLst/>
          </a:prstGeom>
        </p:spPr>
        <p:txBody>
          <a:bodyPr wrap="square">
            <a:spAutoFit/>
          </a:bodyPr>
          <a:lstStyle/>
          <a:p>
            <a:r>
              <a:rPr lang="en-GB" dirty="0">
                <a:hlinkClick r:id="rId4"/>
              </a:rPr>
              <a:t>http://www.adobe.com/uk/creativecloud/buy/students.html</a:t>
            </a:r>
            <a:endParaRPr lang="en-GB" dirty="0"/>
          </a:p>
        </p:txBody>
      </p:sp>
    </p:spTree>
    <p:extLst>
      <p:ext uri="{BB962C8B-B14F-4D97-AF65-F5344CB8AC3E}">
        <p14:creationId xmlns:p14="http://schemas.microsoft.com/office/powerpoint/2010/main" val="773536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Thank You</a:t>
            </a:r>
          </a:p>
        </p:txBody>
      </p:sp>
      <p:sp>
        <p:nvSpPr>
          <p:cNvPr id="3" name="Content Placeholder 2"/>
          <p:cNvSpPr>
            <a:spLocks noGrp="1"/>
          </p:cNvSpPr>
          <p:nvPr>
            <p:ph idx="1"/>
          </p:nvPr>
        </p:nvSpPr>
        <p:spPr>
          <a:xfrm>
            <a:off x="818712" y="2708062"/>
            <a:ext cx="10554574" cy="3636511"/>
          </a:xfrm>
        </p:spPr>
        <p:txBody>
          <a:bodyPr anchor="t"/>
          <a:lstStyle/>
          <a:p>
            <a:pPr marL="0" indent="0" algn="ctr">
              <a:buNone/>
            </a:pPr>
            <a:r>
              <a:rPr lang="en-GB" b="1" dirty="0"/>
              <a:t>Sean O'Mahoney</a:t>
            </a:r>
          </a:p>
          <a:p>
            <a:pPr marL="0" indent="0" algn="ctr">
              <a:buNone/>
            </a:pPr>
            <a:r>
              <a:rPr lang="en-GB" dirty="0">
                <a:hlinkClick r:id="rId2"/>
              </a:rPr>
              <a:t>sean.omahoney@stu.mmu.ac.uk</a:t>
            </a:r>
            <a:endParaRPr lang="en-GB" dirty="0"/>
          </a:p>
          <a:p>
            <a:pPr marL="0" indent="0" algn="ctr">
              <a:buNone/>
            </a:pPr>
            <a:endParaRPr lang="en-GB" b="1" dirty="0"/>
          </a:p>
          <a:p>
            <a:pPr marL="0" indent="0" algn="ctr">
              <a:buNone/>
            </a:pPr>
            <a:r>
              <a:rPr lang="en-GB" b="1" dirty="0"/>
              <a:t>Computing Society</a:t>
            </a:r>
          </a:p>
          <a:p>
            <a:pPr marL="0" indent="0" algn="ctr">
              <a:buNone/>
            </a:pPr>
            <a:r>
              <a:rPr lang="en-GB" dirty="0">
                <a:hlinkClick r:id="rId3" action="ppaction://hlinkfile"/>
              </a:rPr>
              <a:t>Facebook</a:t>
            </a:r>
            <a:r>
              <a:rPr lang="en-GB" dirty="0"/>
              <a:t>: “</a:t>
            </a:r>
            <a:r>
              <a:rPr lang="en-GB" dirty="0" err="1"/>
              <a:t>MMUComputingSociety</a:t>
            </a:r>
            <a:r>
              <a:rPr lang="en-GB" dirty="0"/>
              <a:t>”</a:t>
            </a:r>
          </a:p>
          <a:p>
            <a:pPr marL="0" indent="0" algn="ctr">
              <a:buNone/>
            </a:pPr>
            <a:r>
              <a:rPr lang="en-GB" dirty="0">
                <a:hlinkClick r:id="rId4" action="ppaction://hlinkfile"/>
              </a:rPr>
              <a:t>Twitter</a:t>
            </a:r>
            <a:r>
              <a:rPr lang="en-GB" dirty="0"/>
              <a:t>: @</a:t>
            </a:r>
            <a:r>
              <a:rPr lang="en-GB" dirty="0" err="1"/>
              <a:t>MMUComputingSociety</a:t>
            </a:r>
            <a:endParaRPr lang="en-GB" dirty="0"/>
          </a:p>
          <a:p>
            <a:pPr marL="0" indent="0" algn="ctr">
              <a:buNone/>
            </a:pPr>
            <a:r>
              <a:rPr lang="en-GB" dirty="0">
                <a:hlinkClick r:id="rId5"/>
              </a:rPr>
              <a:t>Union</a:t>
            </a:r>
            <a:r>
              <a:rPr lang="en-GB" dirty="0"/>
              <a:t>: Computing Society</a:t>
            </a:r>
          </a:p>
        </p:txBody>
      </p:sp>
    </p:spTree>
    <p:extLst>
      <p:ext uri="{BB962C8B-B14F-4D97-AF65-F5344CB8AC3E}">
        <p14:creationId xmlns:p14="http://schemas.microsoft.com/office/powerpoint/2010/main" val="109593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92B5-E5C5-4F0D-8719-618521BCC2BE}"/>
              </a:ext>
            </a:extLst>
          </p:cNvPr>
          <p:cNvSpPr>
            <a:spLocks noGrp="1"/>
          </p:cNvSpPr>
          <p:nvPr>
            <p:ph type="title"/>
          </p:nvPr>
        </p:nvSpPr>
        <p:spPr/>
        <p:txBody>
          <a:bodyPr/>
          <a:lstStyle/>
          <a:p>
            <a:r>
              <a:rPr lang="en-GB" dirty="0"/>
              <a:t>Content</a:t>
            </a:r>
          </a:p>
        </p:txBody>
      </p:sp>
      <p:sp>
        <p:nvSpPr>
          <p:cNvPr id="3" name="Content Placeholder 2">
            <a:extLst>
              <a:ext uri="{FF2B5EF4-FFF2-40B4-BE49-F238E27FC236}">
                <a16:creationId xmlns:a16="http://schemas.microsoft.com/office/drawing/2014/main" id="{233FA33B-EE95-46BD-8EAA-B8CD2F3F9744}"/>
              </a:ext>
            </a:extLst>
          </p:cNvPr>
          <p:cNvSpPr>
            <a:spLocks noGrp="1"/>
          </p:cNvSpPr>
          <p:nvPr>
            <p:ph idx="1"/>
          </p:nvPr>
        </p:nvSpPr>
        <p:spPr>
          <a:xfrm>
            <a:off x="818712" y="2222287"/>
            <a:ext cx="10554574" cy="4430761"/>
          </a:xfrm>
        </p:spPr>
        <p:txBody>
          <a:bodyPr/>
          <a:lstStyle/>
          <a:p>
            <a:r>
              <a:rPr lang="en-GB" dirty="0"/>
              <a:t>Uses</a:t>
            </a:r>
          </a:p>
          <a:p>
            <a:r>
              <a:rPr lang="en-GB" dirty="0"/>
              <a:t>Navigation/Shortcuts</a:t>
            </a:r>
          </a:p>
          <a:p>
            <a:pPr lvl="1"/>
            <a:r>
              <a:rPr lang="en-GB" dirty="0"/>
              <a:t>Panels</a:t>
            </a:r>
          </a:p>
          <a:p>
            <a:pPr lvl="1"/>
            <a:r>
              <a:rPr lang="en-GB" dirty="0"/>
              <a:t>Basics (Generic Shortcuts)</a:t>
            </a:r>
          </a:p>
          <a:p>
            <a:pPr lvl="1"/>
            <a:r>
              <a:rPr lang="en-GB" dirty="0"/>
              <a:t>Layers</a:t>
            </a:r>
          </a:p>
          <a:p>
            <a:pPr lvl="1"/>
            <a:r>
              <a:rPr lang="en-GB" dirty="0"/>
              <a:t>Text</a:t>
            </a:r>
          </a:p>
          <a:p>
            <a:pPr lvl="1"/>
            <a:r>
              <a:rPr lang="en-GB" dirty="0"/>
              <a:t>Brushes</a:t>
            </a:r>
          </a:p>
          <a:p>
            <a:pPr lvl="1"/>
            <a:r>
              <a:rPr lang="en-GB" dirty="0"/>
              <a:t>Paths</a:t>
            </a:r>
          </a:p>
          <a:p>
            <a:r>
              <a:rPr lang="en-GB" dirty="0"/>
              <a:t>Practical's </a:t>
            </a:r>
          </a:p>
        </p:txBody>
      </p:sp>
    </p:spTree>
    <p:extLst>
      <p:ext uri="{BB962C8B-B14F-4D97-AF65-F5344CB8AC3E}">
        <p14:creationId xmlns:p14="http://schemas.microsoft.com/office/powerpoint/2010/main" val="344154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Photoshop Uses</a:t>
            </a:r>
          </a:p>
        </p:txBody>
      </p:sp>
      <p:sp>
        <p:nvSpPr>
          <p:cNvPr id="3" name="Content Placeholder 2"/>
          <p:cNvSpPr>
            <a:spLocks noGrp="1"/>
          </p:cNvSpPr>
          <p:nvPr>
            <p:ph idx="1"/>
          </p:nvPr>
        </p:nvSpPr>
        <p:spPr>
          <a:xfrm>
            <a:off x="818712" y="2222287"/>
            <a:ext cx="4882292" cy="4710358"/>
          </a:xfrm>
        </p:spPr>
        <p:txBody>
          <a:bodyPr anchor="t">
            <a:normAutofit lnSpcReduction="10000"/>
          </a:bodyPr>
          <a:lstStyle/>
          <a:p>
            <a:pPr marL="0" indent="0">
              <a:buNone/>
            </a:pPr>
            <a:r>
              <a:rPr lang="en-GB" dirty="0"/>
              <a:t>Photoshop is used for a myriad of reasons:</a:t>
            </a:r>
          </a:p>
          <a:p>
            <a:pPr>
              <a:buFont typeface="Arial" panose="020B0604020202020204" pitchFamily="34" charset="0"/>
              <a:buChar char="•"/>
            </a:pPr>
            <a:r>
              <a:rPr lang="en-GB" dirty="0"/>
              <a:t>Photo Manipulation (Composition)</a:t>
            </a:r>
          </a:p>
          <a:p>
            <a:pPr>
              <a:buFont typeface="Arial" panose="020B0604020202020204" pitchFamily="34" charset="0"/>
              <a:buChar char="•"/>
            </a:pPr>
            <a:r>
              <a:rPr lang="en-GB" dirty="0"/>
              <a:t>Graphics Design</a:t>
            </a:r>
          </a:p>
          <a:p>
            <a:pPr>
              <a:buFont typeface="Arial" panose="020B0604020202020204" pitchFamily="34" charset="0"/>
              <a:buChar char="•"/>
            </a:pPr>
            <a:r>
              <a:rPr lang="en-GB" dirty="0"/>
              <a:t>Digital Art</a:t>
            </a:r>
          </a:p>
          <a:p>
            <a:pPr>
              <a:buFont typeface="Arial" panose="020B0604020202020204" pitchFamily="34" charset="0"/>
              <a:buChar char="•"/>
            </a:pPr>
            <a:r>
              <a:rPr lang="en-GB" dirty="0"/>
              <a:t>Animation </a:t>
            </a:r>
          </a:p>
          <a:p>
            <a:pPr>
              <a:buFont typeface="Arial" panose="020B0604020202020204" pitchFamily="34" charset="0"/>
              <a:buChar char="•"/>
            </a:pPr>
            <a:r>
              <a:rPr lang="en-GB" dirty="0"/>
              <a:t>3D rendering </a:t>
            </a:r>
          </a:p>
          <a:p>
            <a:pPr>
              <a:buFont typeface="Arial" panose="020B0604020202020204" pitchFamily="34" charset="0"/>
              <a:buChar char="•"/>
            </a:pPr>
            <a:r>
              <a:rPr lang="en-GB" dirty="0"/>
              <a:t>and even more…</a:t>
            </a:r>
          </a:p>
          <a:p>
            <a:pPr>
              <a:buFont typeface="Arial" panose="020B0604020202020204" pitchFamily="34" charset="0"/>
              <a:buChar char="•"/>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sz="1100" dirty="0"/>
              <a:t>Examples done by me (Sean) in Photoshop</a:t>
            </a:r>
          </a:p>
          <a:p>
            <a:pPr>
              <a:buFont typeface="Arial" panose="020B0604020202020204" pitchFamily="34" charset="0"/>
              <a:buChar char="•"/>
            </a:pPr>
            <a:endParaRPr lang="en-GB" dirty="0"/>
          </a:p>
          <a:p>
            <a:pPr>
              <a:buFont typeface="Arial" panose="020B0604020202020204" pitchFamily="34" charset="0"/>
              <a:buChar char="•"/>
            </a:pPr>
            <a:endParaRPr lang="en-GB" dirty="0"/>
          </a:p>
        </p:txBody>
      </p:sp>
      <p:pic>
        <p:nvPicPr>
          <p:cNvPr id="4" name="Picture 3"/>
          <p:cNvPicPr>
            <a:picLocks noChangeAspect="1"/>
          </p:cNvPicPr>
          <p:nvPr/>
        </p:nvPicPr>
        <p:blipFill>
          <a:blip r:embed="rId2"/>
          <a:stretch>
            <a:fillRect/>
          </a:stretch>
        </p:blipFill>
        <p:spPr>
          <a:xfrm>
            <a:off x="9639300" y="4305300"/>
            <a:ext cx="2552700" cy="2552700"/>
          </a:xfrm>
          <a:prstGeom prst="rect">
            <a:avLst/>
          </a:prstGeom>
        </p:spPr>
      </p:pic>
      <p:pic>
        <p:nvPicPr>
          <p:cNvPr id="6" name="Picture 5"/>
          <p:cNvPicPr>
            <a:picLocks noChangeAspect="1"/>
          </p:cNvPicPr>
          <p:nvPr/>
        </p:nvPicPr>
        <p:blipFill>
          <a:blip r:embed="rId3"/>
          <a:stretch>
            <a:fillRect/>
          </a:stretch>
        </p:blipFill>
        <p:spPr>
          <a:xfrm>
            <a:off x="9324361" y="2281686"/>
            <a:ext cx="2867639" cy="1856539"/>
          </a:xfrm>
          <a:prstGeom prst="rect">
            <a:avLst/>
          </a:prstGeom>
        </p:spPr>
      </p:pic>
      <p:pic>
        <p:nvPicPr>
          <p:cNvPr id="7" name="Picture 6"/>
          <p:cNvPicPr>
            <a:picLocks noChangeAspect="1"/>
          </p:cNvPicPr>
          <p:nvPr/>
        </p:nvPicPr>
        <p:blipFill>
          <a:blip r:embed="rId4"/>
          <a:stretch>
            <a:fillRect/>
          </a:stretch>
        </p:blipFill>
        <p:spPr>
          <a:xfrm>
            <a:off x="4797822" y="4588480"/>
            <a:ext cx="1969773" cy="1986339"/>
          </a:xfrm>
          <a:prstGeom prst="rect">
            <a:avLst/>
          </a:prstGeom>
        </p:spPr>
      </p:pic>
      <p:pic>
        <p:nvPicPr>
          <p:cNvPr id="8" name="Picture 7"/>
          <p:cNvPicPr>
            <a:picLocks noChangeAspect="1"/>
          </p:cNvPicPr>
          <p:nvPr/>
        </p:nvPicPr>
        <p:blipFill>
          <a:blip r:embed="rId5"/>
          <a:stretch>
            <a:fillRect/>
          </a:stretch>
        </p:blipFill>
        <p:spPr>
          <a:xfrm>
            <a:off x="5782709" y="2280534"/>
            <a:ext cx="3336549" cy="1878499"/>
          </a:xfrm>
          <a:prstGeom prst="rect">
            <a:avLst/>
          </a:prstGeom>
        </p:spPr>
      </p:pic>
      <p:pic>
        <p:nvPicPr>
          <p:cNvPr id="10" name="Picture 9">
            <a:extLst>
              <a:ext uri="{FF2B5EF4-FFF2-40B4-BE49-F238E27FC236}">
                <a16:creationId xmlns:a16="http://schemas.microsoft.com/office/drawing/2014/main" id="{CFC2191E-61BF-42BD-AE64-D41E096D49D9}"/>
              </a:ext>
            </a:extLst>
          </p:cNvPr>
          <p:cNvPicPr>
            <a:picLocks noChangeAspect="1"/>
          </p:cNvPicPr>
          <p:nvPr/>
        </p:nvPicPr>
        <p:blipFill>
          <a:blip r:embed="rId6"/>
          <a:stretch>
            <a:fillRect/>
          </a:stretch>
        </p:blipFill>
        <p:spPr>
          <a:xfrm>
            <a:off x="7132919" y="4577466"/>
            <a:ext cx="1986339" cy="1986339"/>
          </a:xfrm>
          <a:prstGeom prst="rect">
            <a:avLst/>
          </a:prstGeom>
        </p:spPr>
      </p:pic>
    </p:spTree>
    <p:extLst>
      <p:ext uri="{BB962C8B-B14F-4D97-AF65-F5344CB8AC3E}">
        <p14:creationId xmlns:p14="http://schemas.microsoft.com/office/powerpoint/2010/main" val="1441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Beginning Navigation/Shortcuts</a:t>
            </a:r>
          </a:p>
        </p:txBody>
      </p:sp>
    </p:spTree>
    <p:extLst>
      <p:ext uri="{BB962C8B-B14F-4D97-AF65-F5344CB8AC3E}">
        <p14:creationId xmlns:p14="http://schemas.microsoft.com/office/powerpoint/2010/main" val="562473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Basics</a:t>
            </a:r>
          </a:p>
        </p:txBody>
      </p:sp>
      <p:sp>
        <p:nvSpPr>
          <p:cNvPr id="3" name="Content Placeholder 2"/>
          <p:cNvSpPr>
            <a:spLocks noGrp="1"/>
          </p:cNvSpPr>
          <p:nvPr>
            <p:ph idx="1"/>
          </p:nvPr>
        </p:nvSpPr>
        <p:spPr>
          <a:xfrm>
            <a:off x="818712" y="2222287"/>
            <a:ext cx="10554574" cy="4281150"/>
          </a:xfrm>
        </p:spPr>
        <p:txBody>
          <a:bodyPr anchor="t">
            <a:normAutofit lnSpcReduction="10000"/>
          </a:bodyPr>
          <a:lstStyle/>
          <a:p>
            <a:pPr>
              <a:buFont typeface="Arial" panose="020B0604020202020204" pitchFamily="34" charset="0"/>
              <a:buChar char="•"/>
            </a:pPr>
            <a:r>
              <a:rPr lang="en-GB" dirty="0"/>
              <a:t>New document: File &gt; New… (</a:t>
            </a:r>
            <a:r>
              <a:rPr lang="en-GB" dirty="0" err="1"/>
              <a:t>Ctrl+N</a:t>
            </a:r>
            <a:r>
              <a:rPr lang="en-GB" dirty="0"/>
              <a:t>)</a:t>
            </a:r>
          </a:p>
          <a:p>
            <a:pPr>
              <a:buFont typeface="Arial" panose="020B0604020202020204" pitchFamily="34" charset="0"/>
              <a:buChar char="•"/>
            </a:pPr>
            <a:r>
              <a:rPr lang="en-GB" dirty="0"/>
              <a:t>Open: File &gt; Open… (</a:t>
            </a:r>
            <a:r>
              <a:rPr lang="en-GB" dirty="0" err="1"/>
              <a:t>Ctrl+O</a:t>
            </a:r>
            <a:r>
              <a:rPr lang="en-GB" dirty="0"/>
              <a:t>)</a:t>
            </a:r>
          </a:p>
          <a:p>
            <a:pPr>
              <a:buFont typeface="Arial" panose="020B0604020202020204" pitchFamily="34" charset="0"/>
              <a:buChar char="•"/>
            </a:pPr>
            <a:endParaRPr lang="en-GB" dirty="0"/>
          </a:p>
          <a:p>
            <a:pPr>
              <a:buFont typeface="Arial" panose="020B0604020202020204" pitchFamily="34" charset="0"/>
              <a:buChar char="•"/>
            </a:pPr>
            <a:r>
              <a:rPr lang="en-GB" dirty="0"/>
              <a:t>Zoom in/out: View &gt; Zoom In/Out (</a:t>
            </a:r>
            <a:r>
              <a:rPr lang="en-GB" dirty="0" err="1"/>
              <a:t>Ctrl+Alt+Scroll</a:t>
            </a:r>
            <a:r>
              <a:rPr lang="en-GB" dirty="0"/>
              <a:t> / Ctrl + ”+/-”)</a:t>
            </a:r>
          </a:p>
          <a:p>
            <a:pPr>
              <a:buFont typeface="Arial" panose="020B0604020202020204" pitchFamily="34" charset="0"/>
              <a:buChar char="•"/>
            </a:pPr>
            <a:r>
              <a:rPr lang="en-GB" dirty="0"/>
              <a:t>Fit to screen: View &gt; Fit on Screen (Ctrl+0)</a:t>
            </a:r>
          </a:p>
          <a:p>
            <a:pPr>
              <a:buFont typeface="Arial" panose="020B0604020202020204" pitchFamily="34" charset="0"/>
              <a:buChar char="•"/>
            </a:pPr>
            <a:endParaRPr lang="en-GB" dirty="0"/>
          </a:p>
          <a:p>
            <a:pPr>
              <a:buFont typeface="Arial" panose="020B0604020202020204" pitchFamily="34" charset="0"/>
              <a:buChar char="•"/>
            </a:pPr>
            <a:r>
              <a:rPr lang="en-GB" dirty="0"/>
              <a:t>Select &gt; All (</a:t>
            </a:r>
            <a:r>
              <a:rPr lang="en-GB" dirty="0" err="1"/>
              <a:t>Ctrl+A</a:t>
            </a:r>
            <a:r>
              <a:rPr lang="en-GB" dirty="0"/>
              <a:t>)</a:t>
            </a:r>
          </a:p>
          <a:p>
            <a:pPr>
              <a:buFont typeface="Arial" panose="020B0604020202020204" pitchFamily="34" charset="0"/>
              <a:buChar char="•"/>
            </a:pPr>
            <a:r>
              <a:rPr lang="en-GB" dirty="0"/>
              <a:t>           &gt; Deselect (</a:t>
            </a:r>
            <a:r>
              <a:rPr lang="en-GB" dirty="0" err="1"/>
              <a:t>Ctrl+D</a:t>
            </a:r>
            <a:r>
              <a:rPr lang="en-GB" dirty="0"/>
              <a:t>)</a:t>
            </a:r>
          </a:p>
          <a:p>
            <a:pPr>
              <a:buFont typeface="Arial" panose="020B0604020202020204" pitchFamily="34" charset="0"/>
              <a:buChar char="•"/>
            </a:pPr>
            <a:r>
              <a:rPr lang="en-GB" dirty="0"/>
              <a:t>           &gt; Inverse (</a:t>
            </a:r>
            <a:r>
              <a:rPr lang="en-GB" dirty="0" err="1"/>
              <a:t>Shift+Ctrl+I</a:t>
            </a:r>
            <a:r>
              <a:rPr lang="en-GB" dirty="0"/>
              <a:t>)</a:t>
            </a:r>
          </a:p>
          <a:p>
            <a:pPr>
              <a:buFont typeface="Arial" panose="020B0604020202020204" pitchFamily="34" charset="0"/>
              <a:buChar char="•"/>
            </a:pPr>
            <a:endParaRPr lang="en-GB" dirty="0"/>
          </a:p>
          <a:p>
            <a:pPr>
              <a:buFont typeface="Arial" panose="020B0604020202020204" pitchFamily="34" charset="0"/>
              <a:buChar char="•"/>
            </a:pPr>
            <a:r>
              <a:rPr lang="en-GB" dirty="0"/>
              <a:t>Invert colours (</a:t>
            </a:r>
            <a:r>
              <a:rPr lang="en-GB" dirty="0" err="1"/>
              <a:t>Ctrl+I</a:t>
            </a:r>
            <a:r>
              <a:rPr lang="en-GB" dirty="0"/>
              <a:t>)</a:t>
            </a:r>
          </a:p>
        </p:txBody>
      </p:sp>
    </p:spTree>
    <p:extLst>
      <p:ext uri="{BB962C8B-B14F-4D97-AF65-F5344CB8AC3E}">
        <p14:creationId xmlns:p14="http://schemas.microsoft.com/office/powerpoint/2010/main" val="3894686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Brush</a:t>
            </a:r>
          </a:p>
        </p:txBody>
      </p:sp>
      <p:sp>
        <p:nvSpPr>
          <p:cNvPr id="3" name="Content Placeholder 2"/>
          <p:cNvSpPr txBox="1">
            <a:spLocks/>
          </p:cNvSpPr>
          <p:nvPr/>
        </p:nvSpPr>
        <p:spPr>
          <a:xfrm>
            <a:off x="818712" y="2222287"/>
            <a:ext cx="10554574" cy="4281150"/>
          </a:xfrm>
          <a:prstGeom prst="rect">
            <a:avLst/>
          </a:prstGeom>
        </p:spPr>
        <p:txBody>
          <a:bodyPr anchor="t">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buFont typeface="Arial" panose="020B0604020202020204" pitchFamily="34" charset="0"/>
              <a:buChar char="•"/>
            </a:pPr>
            <a:r>
              <a:rPr lang="en-GB" dirty="0"/>
              <a:t>Brush: 8</a:t>
            </a:r>
            <a:r>
              <a:rPr lang="en-GB" baseline="30000" dirty="0"/>
              <a:t>th</a:t>
            </a:r>
            <a:r>
              <a:rPr lang="en-GB" dirty="0"/>
              <a:t> Tool (B)</a:t>
            </a:r>
          </a:p>
          <a:p>
            <a:pPr>
              <a:buFont typeface="Arial" panose="020B0604020202020204" pitchFamily="34" charset="0"/>
              <a:buChar char="•"/>
            </a:pPr>
            <a:r>
              <a:rPr lang="en-GB" dirty="0"/>
              <a:t>Increase Size: “[“</a:t>
            </a:r>
          </a:p>
          <a:p>
            <a:pPr>
              <a:buFont typeface="Arial" panose="020B0604020202020204" pitchFamily="34" charset="0"/>
              <a:buChar char="•"/>
            </a:pPr>
            <a:r>
              <a:rPr lang="en-GB" dirty="0"/>
              <a:t>Decrease Size: “]”</a:t>
            </a:r>
          </a:p>
          <a:p>
            <a:pPr>
              <a:buFont typeface="Arial" panose="020B0604020202020204" pitchFamily="34" charset="0"/>
              <a:buChar char="•"/>
            </a:pPr>
            <a:r>
              <a:rPr lang="en-GB" dirty="0"/>
              <a:t>Increase Hardness: “Shift+[“</a:t>
            </a:r>
          </a:p>
          <a:p>
            <a:pPr>
              <a:buFont typeface="Arial" panose="020B0604020202020204" pitchFamily="34" charset="0"/>
              <a:buChar char="•"/>
            </a:pPr>
            <a:r>
              <a:rPr lang="en-GB" dirty="0"/>
              <a:t>Decrease Hardness: “Shift+]”</a:t>
            </a:r>
          </a:p>
          <a:p>
            <a:pPr>
              <a:buFont typeface="Arial" panose="020B0604020202020204" pitchFamily="34" charset="0"/>
              <a:buChar char="•"/>
            </a:pPr>
            <a:r>
              <a:rPr lang="en-GB" dirty="0"/>
              <a:t>Change Opacity: 0-9 (0 = 100%, 1 = 10% - 9 = 90%, fast tap for increment, 55 = 55%)</a:t>
            </a:r>
          </a:p>
          <a:p>
            <a:pPr>
              <a:buFont typeface="Arial" panose="020B0604020202020204" pitchFamily="34" charset="0"/>
              <a:buChar char="•"/>
            </a:pPr>
            <a:r>
              <a:rPr lang="en-GB" dirty="0"/>
              <a:t>Advanced Settings: F5</a:t>
            </a:r>
          </a:p>
        </p:txBody>
      </p:sp>
    </p:spTree>
    <p:extLst>
      <p:ext uri="{BB962C8B-B14F-4D97-AF65-F5344CB8AC3E}">
        <p14:creationId xmlns:p14="http://schemas.microsoft.com/office/powerpoint/2010/main" val="879838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E9F2-FAAD-405B-BA2F-060236C38D57}"/>
              </a:ext>
            </a:extLst>
          </p:cNvPr>
          <p:cNvSpPr>
            <a:spLocks noGrp="1"/>
          </p:cNvSpPr>
          <p:nvPr>
            <p:ph type="title"/>
          </p:nvPr>
        </p:nvSpPr>
        <p:spPr/>
        <p:txBody>
          <a:bodyPr/>
          <a:lstStyle/>
          <a:p>
            <a:r>
              <a:rPr lang="en-GB" dirty="0"/>
              <a:t>Layers</a:t>
            </a:r>
          </a:p>
        </p:txBody>
      </p:sp>
      <p:sp>
        <p:nvSpPr>
          <p:cNvPr id="3" name="Content Placeholder 2">
            <a:extLst>
              <a:ext uri="{FF2B5EF4-FFF2-40B4-BE49-F238E27FC236}">
                <a16:creationId xmlns:a16="http://schemas.microsoft.com/office/drawing/2014/main" id="{8A485C4F-504A-418B-983E-C306BF278675}"/>
              </a:ext>
            </a:extLst>
          </p:cNvPr>
          <p:cNvSpPr>
            <a:spLocks noGrp="1"/>
          </p:cNvSpPr>
          <p:nvPr>
            <p:ph idx="1"/>
          </p:nvPr>
        </p:nvSpPr>
        <p:spPr/>
        <p:txBody>
          <a:bodyPr/>
          <a:lstStyle/>
          <a:p>
            <a:pPr>
              <a:buFont typeface="Arial" panose="020B0604020202020204" pitchFamily="34" charset="0"/>
              <a:buChar char="•"/>
            </a:pPr>
            <a:r>
              <a:rPr lang="en-GB" dirty="0"/>
              <a:t>New layer: Shift + Ctrl + N</a:t>
            </a:r>
          </a:p>
          <a:p>
            <a:pPr>
              <a:buFont typeface="Arial" panose="020B0604020202020204" pitchFamily="34" charset="0"/>
              <a:buChar char="•"/>
            </a:pPr>
            <a:r>
              <a:rPr lang="en-GB" dirty="0"/>
              <a:t>Group layers: Ctrl + G</a:t>
            </a:r>
          </a:p>
          <a:p>
            <a:pPr>
              <a:buFont typeface="Arial" panose="020B0604020202020204" pitchFamily="34" charset="0"/>
              <a:buChar char="•"/>
            </a:pPr>
            <a:r>
              <a:rPr lang="en-GB" dirty="0"/>
              <a:t>Ungroup: Shift + Ctrl + G</a:t>
            </a:r>
          </a:p>
          <a:p>
            <a:pPr>
              <a:buFont typeface="Arial" panose="020B0604020202020204" pitchFamily="34" charset="0"/>
              <a:buChar char="•"/>
            </a:pPr>
            <a:r>
              <a:rPr lang="en-GB" dirty="0"/>
              <a:t>Merge All Layers:  Ctrl + E</a:t>
            </a:r>
          </a:p>
          <a:p>
            <a:pPr>
              <a:buFont typeface="Arial" panose="020B0604020202020204" pitchFamily="34" charset="0"/>
              <a:buChar char="•"/>
            </a:pPr>
            <a:r>
              <a:rPr lang="en-GB" dirty="0"/>
              <a:t>Merge All Visible Layers: Shift + Ctrl + E</a:t>
            </a:r>
          </a:p>
        </p:txBody>
      </p:sp>
    </p:spTree>
    <p:extLst>
      <p:ext uri="{BB962C8B-B14F-4D97-AF65-F5344CB8AC3E}">
        <p14:creationId xmlns:p14="http://schemas.microsoft.com/office/powerpoint/2010/main" val="1220786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6C3D-A5A5-42EE-BC6E-E3C0D34D45AB}"/>
              </a:ext>
            </a:extLst>
          </p:cNvPr>
          <p:cNvSpPr>
            <a:spLocks noGrp="1"/>
          </p:cNvSpPr>
          <p:nvPr>
            <p:ph type="title"/>
          </p:nvPr>
        </p:nvSpPr>
        <p:spPr/>
        <p:txBody>
          <a:bodyPr/>
          <a:lstStyle/>
          <a:p>
            <a:r>
              <a:rPr lang="en-GB" dirty="0"/>
              <a:t>Text</a:t>
            </a:r>
          </a:p>
        </p:txBody>
      </p:sp>
      <p:sp>
        <p:nvSpPr>
          <p:cNvPr id="3" name="Content Placeholder 2">
            <a:extLst>
              <a:ext uri="{FF2B5EF4-FFF2-40B4-BE49-F238E27FC236}">
                <a16:creationId xmlns:a16="http://schemas.microsoft.com/office/drawing/2014/main" id="{D1013E1C-9508-4748-9C07-CFFB86BDE35D}"/>
              </a:ext>
            </a:extLst>
          </p:cNvPr>
          <p:cNvSpPr>
            <a:spLocks noGrp="1"/>
          </p:cNvSpPr>
          <p:nvPr>
            <p:ph idx="1"/>
          </p:nvPr>
        </p:nvSpPr>
        <p:spPr/>
        <p:txBody>
          <a:bodyPr/>
          <a:lstStyle/>
          <a:p>
            <a:r>
              <a:rPr lang="en-GB" dirty="0"/>
              <a:t>[Lets switch over to Photoshop]</a:t>
            </a:r>
          </a:p>
        </p:txBody>
      </p:sp>
    </p:spTree>
    <p:extLst>
      <p:ext uri="{BB962C8B-B14F-4D97-AF65-F5344CB8AC3E}">
        <p14:creationId xmlns:p14="http://schemas.microsoft.com/office/powerpoint/2010/main" val="991108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E9F2-FAAD-405B-BA2F-060236C38D57}"/>
              </a:ext>
            </a:extLst>
          </p:cNvPr>
          <p:cNvSpPr>
            <a:spLocks noGrp="1"/>
          </p:cNvSpPr>
          <p:nvPr>
            <p:ph type="title"/>
          </p:nvPr>
        </p:nvSpPr>
        <p:spPr/>
        <p:txBody>
          <a:bodyPr/>
          <a:lstStyle/>
          <a:p>
            <a:r>
              <a:rPr lang="en-GB" dirty="0"/>
              <a:t>Paths</a:t>
            </a:r>
          </a:p>
        </p:txBody>
      </p:sp>
      <p:sp>
        <p:nvSpPr>
          <p:cNvPr id="3" name="Content Placeholder 2">
            <a:extLst>
              <a:ext uri="{FF2B5EF4-FFF2-40B4-BE49-F238E27FC236}">
                <a16:creationId xmlns:a16="http://schemas.microsoft.com/office/drawing/2014/main" id="{8A485C4F-504A-418B-983E-C306BF278675}"/>
              </a:ext>
            </a:extLst>
          </p:cNvPr>
          <p:cNvSpPr>
            <a:spLocks noGrp="1"/>
          </p:cNvSpPr>
          <p:nvPr>
            <p:ph idx="1"/>
          </p:nvPr>
        </p:nvSpPr>
        <p:spPr/>
        <p:txBody>
          <a:bodyPr/>
          <a:lstStyle/>
          <a:p>
            <a:pPr>
              <a:buFont typeface="Arial" panose="020B0604020202020204" pitchFamily="34" charset="0"/>
              <a:buChar char="•"/>
            </a:pPr>
            <a:r>
              <a:rPr lang="en-GB" dirty="0"/>
              <a:t>To get Direct Selection tool while using Pen -- Ctrl</a:t>
            </a:r>
          </a:p>
          <a:p>
            <a:pPr>
              <a:buFont typeface="Arial" panose="020B0604020202020204" pitchFamily="34" charset="0"/>
              <a:buChar char="•"/>
            </a:pPr>
            <a:r>
              <a:rPr lang="en-GB" dirty="0"/>
              <a:t>Switch between Add-Anchor and Delete-Anchor Point tools (if one of those tools is selected) -- Alt</a:t>
            </a:r>
          </a:p>
          <a:p>
            <a:pPr>
              <a:buFont typeface="Arial" panose="020B0604020202020204" pitchFamily="34" charset="0"/>
              <a:buChar char="•"/>
            </a:pPr>
            <a:r>
              <a:rPr lang="en-GB" dirty="0"/>
              <a:t>Switch from Path Selection tool to Convert Point tool when pointer is over anchor point -- Ctrl-Alt</a:t>
            </a:r>
          </a:p>
          <a:p>
            <a:pPr>
              <a:buFont typeface="Arial" panose="020B0604020202020204" pitchFamily="34" charset="0"/>
              <a:buChar char="•"/>
            </a:pPr>
            <a:r>
              <a:rPr lang="en-GB" dirty="0"/>
              <a:t>To Select a whole path w/Direct Selection tool -- Alt-Click</a:t>
            </a:r>
          </a:p>
          <a:p>
            <a:pPr>
              <a:buFont typeface="Arial" panose="020B0604020202020204" pitchFamily="34" charset="0"/>
              <a:buChar char="•"/>
            </a:pPr>
            <a:r>
              <a:rPr lang="en-GB" dirty="0"/>
              <a:t>Convert path to a selection -- Ctrl-Click on path name (in Paths panel)</a:t>
            </a:r>
          </a:p>
        </p:txBody>
      </p:sp>
    </p:spTree>
    <p:extLst>
      <p:ext uri="{BB962C8B-B14F-4D97-AF65-F5344CB8AC3E}">
        <p14:creationId xmlns:p14="http://schemas.microsoft.com/office/powerpoint/2010/main" val="2617283566"/>
      </p:ext>
    </p:extLst>
  </p:cSld>
  <p:clrMapOvr>
    <a:masterClrMapping/>
  </p:clrMapOvr>
</p:sld>
</file>

<file path=ppt/theme/theme1.xml><?xml version="1.0" encoding="utf-8"?>
<a:theme xmlns:a="http://schemas.openxmlformats.org/drawingml/2006/main" name="Quotabl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entury Gothic-Palatino Lino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1982</TotalTime>
  <Words>689</Words>
  <Application>Microsoft Office PowerPoint</Application>
  <PresentationFormat>Widescreen</PresentationFormat>
  <Paragraphs>95</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Century Gothic</vt:lpstr>
      <vt:lpstr>Palatino Linotype</vt:lpstr>
      <vt:lpstr>Wingdings 2</vt:lpstr>
      <vt:lpstr>Quotable</vt:lpstr>
      <vt:lpstr>Photoshop:  Intro to Advanced skills</vt:lpstr>
      <vt:lpstr>Content</vt:lpstr>
      <vt:lpstr>Photoshop Uses</vt:lpstr>
      <vt:lpstr>Beginning Navigation/Shortcuts</vt:lpstr>
      <vt:lpstr>Basics</vt:lpstr>
      <vt:lpstr>Brush</vt:lpstr>
      <vt:lpstr>Layers</vt:lpstr>
      <vt:lpstr>Text</vt:lpstr>
      <vt:lpstr>Paths</vt:lpstr>
      <vt:lpstr>Tools</vt:lpstr>
      <vt:lpstr>Small Practical's</vt:lpstr>
      <vt:lpstr>Resizing</vt:lpstr>
      <vt:lpstr>Centred Circle (1 of 3+ Methods) </vt:lpstr>
      <vt:lpstr>Practical's (Pt. 2)</vt:lpstr>
      <vt:lpstr>60’s Psychedelic Style Concert Poster</vt:lpstr>
      <vt:lpstr>Simple Illustrations</vt:lpstr>
      <vt:lpstr>Round up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Photoshop: UI and Tools</dc:title>
  <dc:creator>Sean Omahoney</dc:creator>
  <cp:lastModifiedBy>Sean O'mahoney</cp:lastModifiedBy>
  <cp:revision>35</cp:revision>
  <dcterms:created xsi:type="dcterms:W3CDTF">2016-10-03T18:54:14Z</dcterms:created>
  <dcterms:modified xsi:type="dcterms:W3CDTF">2018-02-03T16:01:06Z</dcterms:modified>
</cp:coreProperties>
</file>